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9"/>
  </p:notesMasterIdLst>
  <p:handoutMasterIdLst>
    <p:handoutMasterId r:id="rId10"/>
  </p:handoutMasterIdLst>
  <p:sldIdLst>
    <p:sldId id="262" r:id="rId2"/>
    <p:sldId id="256" r:id="rId3"/>
    <p:sldId id="263" r:id="rId4"/>
    <p:sldId id="264" r:id="rId5"/>
    <p:sldId id="265" r:id="rId6"/>
    <p:sldId id="266" r:id="rId7"/>
    <p:sldId id="26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EECB"/>
    <a:srgbClr val="5CE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4722" autoAdjust="0"/>
  </p:normalViewPr>
  <p:slideViewPr>
    <p:cSldViewPr>
      <p:cViewPr varScale="1">
        <p:scale>
          <a:sx n="57" d="100"/>
          <a:sy n="57" d="100"/>
        </p:scale>
        <p:origin x="58" y="6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319711-FADA-44C2-868C-61A05857A4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069E05-32D7-4684-BC0A-15F49D9F42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A1975C-426D-47A5-A210-376AF4214F7F}" type="datetimeFigureOut">
              <a:rPr lang="en-US" smtClean="0"/>
              <a:t>7/29/2020</a:t>
            </a:fld>
            <a:endParaRPr lang="en-US"/>
          </a:p>
        </p:txBody>
      </p:sp>
      <p:sp>
        <p:nvSpPr>
          <p:cNvPr id="4" name="Footer Placeholder 3">
            <a:extLst>
              <a:ext uri="{FF2B5EF4-FFF2-40B4-BE49-F238E27FC236}">
                <a16:creationId xmlns:a16="http://schemas.microsoft.com/office/drawing/2014/main" id="{BC0E0FF8-5983-41AF-A213-580DB10CD3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B6B32C-C093-451B-BB36-61DF15AAF6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466DC6-4AC7-47CE-A619-5733BFE1A939}" type="slidenum">
              <a:rPr lang="en-US" smtClean="0"/>
              <a:t>‹#›</a:t>
            </a:fld>
            <a:endParaRPr lang="en-US"/>
          </a:p>
        </p:txBody>
      </p:sp>
    </p:spTree>
    <p:extLst>
      <p:ext uri="{BB962C8B-B14F-4D97-AF65-F5344CB8AC3E}">
        <p14:creationId xmlns:p14="http://schemas.microsoft.com/office/powerpoint/2010/main" val="31273860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FB777-BE73-4340-9212-171F11814432}" type="datetimeFigureOut">
              <a:rPr lang="en-US" smtClean="0"/>
              <a:t>7/29/2020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6B0C1-0A80-4142-8C6E-EA67B56D4E31}" type="slidenum">
              <a:rPr lang="en-US" smtClean="0"/>
              <a:t>‹#›</a:t>
            </a:fld>
            <a:endParaRPr lang="en-US"/>
          </a:p>
        </p:txBody>
      </p:sp>
    </p:spTree>
    <p:extLst>
      <p:ext uri="{BB962C8B-B14F-4D97-AF65-F5344CB8AC3E}">
        <p14:creationId xmlns:p14="http://schemas.microsoft.com/office/powerpoint/2010/main" val="6541266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063979-A4B3-4D37-ABFF-7387E3BF69CF}" type="datetime1">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12938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4B961B-39EB-41F1-9669-5683113E6234}" type="datetime1">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90001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B77805-C8A6-4EAD-9EF5-D86C209C9ADE}" type="datetime1">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365083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FAD06-11C6-441A-AC45-20B600DC689B}" type="datetime1">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90366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B12F54-8D48-44C3-A65E-1FDC3082E039}" type="datetime1">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139715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9A6CCC-0D8B-48E5-9A28-331BC112EEA1}" type="datetime1">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14245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1DDF16-E34D-44B8-A11E-E201BF1CE66E}" type="datetime1">
              <a:rPr lang="en-US" smtClean="0"/>
              <a:t>7/29/2020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06763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CD8F14-818E-40A6-AD29-941E5D78B4C8}" type="datetime1">
              <a:rPr lang="en-US" smtClean="0"/>
              <a:t>7/29/2020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67706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995CB-4245-4D08-A0C5-206BE518B08C}" type="datetime1">
              <a:rPr lang="en-US" smtClean="0"/>
              <a:t>7/29/2020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8315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B190C5-E777-42D4-840F-8507EF29BDC0}" type="datetime1">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874663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49ACD3-FAFF-4DF7-A88B-D68CAE68EEE4}" type="datetime1">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86392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EDC8E-E094-4B4C-A37F-B50398866BF8}" type="datetime1">
              <a:rPr lang="en-US" smtClean="0"/>
              <a:t>7/29/2020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484C9-F439-40AE-98D2-0E3724690FCE}" type="slidenum">
              <a:rPr lang="en-US" smtClean="0"/>
              <a:pPr/>
              <a:t>‹#›</a:t>
            </a:fld>
            <a:endParaRPr lang="en-US"/>
          </a:p>
        </p:txBody>
      </p:sp>
    </p:spTree>
    <p:extLst>
      <p:ext uri="{BB962C8B-B14F-4D97-AF65-F5344CB8AC3E}">
        <p14:creationId xmlns:p14="http://schemas.microsoft.com/office/powerpoint/2010/main" val="1264295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go.usa.gov/xfUrC"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rtnEnEqjk0E&amp;list=PLJbHvzUQw216z8zMuLfRRTPwv6vCgYeS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bar with black background and the words Carl Sandburg Home National Historic Site in white text.  A National Park Service arrowhead is on the right.">
            <a:extLst>
              <a:ext uri="{FF2B5EF4-FFF2-40B4-BE49-F238E27FC236}">
                <a16:creationId xmlns:a16="http://schemas.microsoft.com/office/drawing/2014/main" id="{009124B8-A81F-4547-B14D-7C5176B421B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1437" y="381000"/>
            <a:ext cx="10949126" cy="1049059"/>
          </a:xfrm>
          <a:prstGeom prst="rect">
            <a:avLst/>
          </a:prstGeom>
        </p:spPr>
      </p:pic>
      <p:sp>
        <p:nvSpPr>
          <p:cNvPr id="7" name="Title">
            <a:extLst>
              <a:ext uri="{FF2B5EF4-FFF2-40B4-BE49-F238E27FC236}">
                <a16:creationId xmlns:a16="http://schemas.microsoft.com/office/drawing/2014/main" id="{D726CAE5-394D-4DE6-9ADE-05FCBC64BD1B}"/>
              </a:ext>
            </a:extLst>
          </p:cNvPr>
          <p:cNvSpPr/>
          <p:nvPr/>
        </p:nvSpPr>
        <p:spPr>
          <a:xfrm>
            <a:off x="1273629" y="2174958"/>
            <a:ext cx="5443808" cy="3016210"/>
          </a:xfrm>
          <a:prstGeom prst="rect">
            <a:avLst/>
          </a:prstGeom>
        </p:spPr>
        <p:txBody>
          <a:bodyPr wrap="square">
            <a:spAutoFit/>
          </a:bodyPr>
          <a:lstStyle/>
          <a:p>
            <a:r>
              <a:rPr lang="en-US" sz="2800" b="1" dirty="0">
                <a:solidFill>
                  <a:srgbClr val="222222"/>
                </a:solidFill>
                <a:latin typeface="Cambria" panose="02040503050406030204" pitchFamily="18" charset="0"/>
                <a:ea typeface="Cambria" panose="02040503050406030204" pitchFamily="18" charset="0"/>
              </a:rPr>
              <a:t>"Poet of the People“</a:t>
            </a:r>
          </a:p>
          <a:p>
            <a:endParaRPr lang="en-US" dirty="0">
              <a:solidFill>
                <a:srgbClr val="222222"/>
              </a:solidFill>
              <a:latin typeface="Cambria" panose="02040503050406030204" pitchFamily="18" charset="0"/>
              <a:ea typeface="Cambria" panose="02040503050406030204" pitchFamily="18" charset="0"/>
            </a:endParaRPr>
          </a:p>
          <a:p>
            <a:r>
              <a:rPr lang="en-US" dirty="0">
                <a:solidFill>
                  <a:srgbClr val="555555"/>
                </a:solidFill>
                <a:latin typeface="Arial" panose="020B0604020202020204" pitchFamily="34" charset="0"/>
              </a:rPr>
              <a:t>Carl Sandburg provided a popular voice for the American people of the twentieth century and still speaks to us through his words, activism, music and the beauty and serenity of Carl Sandburg Home National Historic Site.</a:t>
            </a:r>
          </a:p>
          <a:p>
            <a:endParaRPr lang="en-US" dirty="0">
              <a:solidFill>
                <a:srgbClr val="555555"/>
              </a:solidFill>
              <a:latin typeface="Arial" panose="020B0604020202020204" pitchFamily="34" charset="0"/>
            </a:endParaRPr>
          </a:p>
          <a:p>
            <a:endParaRPr lang="en-US" dirty="0">
              <a:solidFill>
                <a:srgbClr val="555555"/>
              </a:solidFill>
              <a:latin typeface="Arial" panose="020B0604020202020204" pitchFamily="34" charset="0"/>
            </a:endParaRPr>
          </a:p>
          <a:p>
            <a:r>
              <a:rPr lang="en-US" dirty="0">
                <a:solidFill>
                  <a:srgbClr val="555555"/>
                </a:solidFill>
                <a:latin typeface="Arial" panose="020B0604020202020204" pitchFamily="34" charset="0"/>
              </a:rPr>
              <a:t>www.nps.gov/carl</a:t>
            </a:r>
          </a:p>
        </p:txBody>
      </p:sp>
      <p:pic>
        <p:nvPicPr>
          <p:cNvPr id="8" name="Picture 7" descr="Black and white portrait photo of Carl Sandburg.">
            <a:extLst>
              <a:ext uri="{FF2B5EF4-FFF2-40B4-BE49-F238E27FC236}">
                <a16:creationId xmlns:a16="http://schemas.microsoft.com/office/drawing/2014/main" id="{2095125A-6B28-4908-9059-3513B650F4FE}"/>
              </a:ext>
            </a:extLst>
          </p:cNvPr>
          <p:cNvPicPr>
            <a:picLocks noChangeAspect="1"/>
          </p:cNvPicPr>
          <p:nvPr/>
        </p:nvPicPr>
        <p:blipFill>
          <a:blip r:embed="rId3"/>
          <a:stretch>
            <a:fillRect/>
          </a:stretch>
        </p:blipFill>
        <p:spPr>
          <a:xfrm>
            <a:off x="8772967" y="2174958"/>
            <a:ext cx="2797596" cy="3592286"/>
          </a:xfrm>
          <a:prstGeom prst="rect">
            <a:avLst/>
          </a:prstGeom>
        </p:spPr>
      </p:pic>
      <p:sp>
        <p:nvSpPr>
          <p:cNvPr id="2" name="Slide Number Placeholder 1">
            <a:extLst>
              <a:ext uri="{FF2B5EF4-FFF2-40B4-BE49-F238E27FC236}">
                <a16:creationId xmlns:a16="http://schemas.microsoft.com/office/drawing/2014/main" id="{0831CABB-61F4-4E22-8EA7-211793593E9D}"/>
              </a:ext>
            </a:extLst>
          </p:cNvPr>
          <p:cNvSpPr>
            <a:spLocks noGrp="1"/>
          </p:cNvSpPr>
          <p:nvPr>
            <p:ph type="sldNum" sz="quarter" idx="12"/>
          </p:nvPr>
        </p:nvSpPr>
        <p:spPr/>
        <p:txBody>
          <a:bodyPr/>
          <a:lstStyle/>
          <a:p>
            <a:fld id="{0E5484C9-F439-40AE-98D2-0E3724690FCE}" type="slidenum">
              <a:rPr lang="en-US" smtClean="0"/>
              <a:pPr/>
              <a:t>1</a:t>
            </a:fld>
            <a:endParaRPr lang="en-US"/>
          </a:p>
        </p:txBody>
      </p:sp>
    </p:spTree>
    <p:extLst>
      <p:ext uri="{BB962C8B-B14F-4D97-AF65-F5344CB8AC3E}">
        <p14:creationId xmlns:p14="http://schemas.microsoft.com/office/powerpoint/2010/main" val="76998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56729EC-B657-47FD-A53F-21B78F19F2E1}"/>
              </a:ext>
            </a:extLst>
          </p:cNvPr>
          <p:cNvSpPr/>
          <p:nvPr/>
        </p:nvSpPr>
        <p:spPr>
          <a:xfrm>
            <a:off x="987552" y="474345"/>
            <a:ext cx="10594848" cy="1446550"/>
          </a:xfrm>
          <a:prstGeom prst="rect">
            <a:avLst/>
          </a:prstGeom>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Performance Poetry</a:t>
            </a:r>
          </a:p>
          <a:p>
            <a:r>
              <a:rPr lang="en-US" sz="1600" dirty="0">
                <a:latin typeface="Arial" panose="020B0604020202020204" pitchFamily="34" charset="0"/>
                <a:ea typeface="Times New Roman" panose="02020603050405020304" pitchFamily="18" charset="0"/>
                <a:cs typeface="Arial" panose="020B0604020202020204" pitchFamily="34" charset="0"/>
              </a:rPr>
              <a:t>Too often students study poetry on the page, missing the important components of sound, rhythm, and tone.  As an example, Carl Sandburg once famously defined poetry as the “synthesis of hyacinths and biscuits.”  There is music in that line—and it becomes apparent when the words are read aloud:  the repeated “s” sounds coupled with the near-perfect iambic pentameter result in a line that begs to be spoken.</a:t>
            </a:r>
          </a:p>
        </p:txBody>
      </p:sp>
      <p:pic>
        <p:nvPicPr>
          <p:cNvPr id="1026" name="Picture 2" descr="Carl Sandburg with his guitar singing folksongs after an evening of poetry.">
            <a:extLst>
              <a:ext uri="{FF2B5EF4-FFF2-40B4-BE49-F238E27FC236}">
                <a16:creationId xmlns:a16="http://schemas.microsoft.com/office/drawing/2014/main" id="{CE6FBFC0-5CF2-4E78-BD32-BFAEAF93EB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333" y="2389822"/>
            <a:ext cx="3355848" cy="34280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459B56-8BD4-428F-AC36-0AFBD7B93433}"/>
              </a:ext>
            </a:extLst>
          </p:cNvPr>
          <p:cNvSpPr txBox="1"/>
          <p:nvPr/>
        </p:nvSpPr>
        <p:spPr>
          <a:xfrm>
            <a:off x="5105400" y="2389822"/>
            <a:ext cx="6477000" cy="2923877"/>
          </a:xfrm>
          <a:prstGeom prst="rect">
            <a:avLst/>
          </a:prstGeom>
          <a:noFill/>
        </p:spPr>
        <p:txBody>
          <a:bodyPr wrap="square" rtlCol="0">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Tasks:  </a:t>
            </a:r>
          </a:p>
          <a:p>
            <a:pPr marL="342900" indent="-342900">
              <a:buFont typeface="+mj-lt"/>
              <a:buAutoNum type="arabicPeriod"/>
            </a:pPr>
            <a:r>
              <a:rPr lang="en-US" sz="1400" dirty="0">
                <a:latin typeface="Arial" panose="020B0604020202020204" pitchFamily="34" charset="0"/>
                <a:ea typeface="Times New Roman" panose="02020603050405020304" pitchFamily="18" charset="0"/>
                <a:cs typeface="Arial" panose="020B0604020202020204" pitchFamily="34" charset="0"/>
              </a:rPr>
              <a:t>Watch the video “Where to? What next?” to </a:t>
            </a:r>
            <a:r>
              <a:rPr lang="en-US" sz="1400" dirty="0">
                <a:latin typeface="Arial" panose="020B0604020202020204" pitchFamily="34" charset="0"/>
                <a:cs typeface="Arial" panose="020B0604020202020204" pitchFamily="34" charset="0"/>
              </a:rPr>
              <a:t>learn about Carl Sandburg’s poetry and hear examples of students sharing their poetry.</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Watch an example of performance poetry and think about how the speaker used expression and body language to emphasize the words in the poem.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t>
            </a:r>
          </a:p>
          <a:p>
            <a:pPr marL="342900" indent="-342900">
              <a:buFont typeface="+mj-lt"/>
              <a:buAutoNum type="arabicPeriod"/>
            </a:pPr>
            <a:r>
              <a:rPr lang="en-US" sz="1400" dirty="0">
                <a:latin typeface="Arial" panose="020B0604020202020204" pitchFamily="34" charset="0"/>
                <a:cs typeface="Arial" panose="020B0604020202020204" pitchFamily="34" charset="0"/>
              </a:rPr>
              <a:t>Choose one of Carl Sandburg’s poems or select a poem that speaks to you and practice performing the poem.</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Video yourself performing the poem to share with your teacher and classmates.</a:t>
            </a:r>
          </a:p>
          <a:p>
            <a:pPr marL="342900" indent="-342900">
              <a:buFont typeface="+mj-lt"/>
              <a:buAutoNum type="arabicPeriod"/>
            </a:pPr>
            <a:endParaRPr lang="en-US"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3933F35C-D4F5-4304-A973-2B7F4D4B89F4}"/>
              </a:ext>
            </a:extLst>
          </p:cNvPr>
          <p:cNvSpPr>
            <a:spLocks noGrp="1"/>
          </p:cNvSpPr>
          <p:nvPr>
            <p:ph type="sldNum" sz="quarter" idx="12"/>
          </p:nvPr>
        </p:nvSpPr>
        <p:spPr/>
        <p:txBody>
          <a:bodyPr/>
          <a:lstStyle/>
          <a:p>
            <a:fld id="{0E5484C9-F439-40AE-98D2-0E3724690FCE}"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482468AA-8B72-4CA7-A2BE-0DC53E4039D1}"/>
              </a:ext>
            </a:extLst>
          </p:cNvPr>
          <p:cNvSpPr/>
          <p:nvPr/>
        </p:nvSpPr>
        <p:spPr>
          <a:xfrm>
            <a:off x="381000" y="457200"/>
            <a:ext cx="11277600" cy="1477328"/>
          </a:xfrm>
          <a:prstGeom prst="rect">
            <a:avLst/>
          </a:prstGeom>
        </p:spPr>
        <p:txBody>
          <a:bodyPr wrap="square">
            <a:spAutoFit/>
          </a:bodyPr>
          <a:lstStyle/>
          <a:p>
            <a:r>
              <a:rPr lang="en-US" b="1" dirty="0">
                <a:latin typeface="Arial" panose="020B0604020202020204" pitchFamily="34" charset="0"/>
                <a:ea typeface="Times New Roman" panose="02020603050405020304" pitchFamily="18" charset="0"/>
                <a:cs typeface="Arial" panose="020B0604020202020204" pitchFamily="34" charset="0"/>
              </a:rPr>
              <a:t>Click this link </a:t>
            </a:r>
            <a:r>
              <a:rPr lang="en-US" b="1" dirty="0">
                <a:latin typeface="Arial" panose="020B0604020202020204" pitchFamily="34" charset="0"/>
                <a:cs typeface="Arial" panose="020B0604020202020204" pitchFamily="34" charset="0"/>
                <a:hlinkClick r:id="rId2"/>
              </a:rPr>
              <a:t>https://go.usa.gov/xfUrC</a:t>
            </a:r>
            <a:r>
              <a:rPr lang="en-US" b="1" dirty="0">
                <a:latin typeface="Arial" panose="020B0604020202020204" pitchFamily="34"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to watch “Where to? What next?” and </a:t>
            </a:r>
            <a:r>
              <a:rPr lang="en-US" b="1" dirty="0">
                <a:latin typeface="Arial" panose="020B0604020202020204" pitchFamily="34" charset="0"/>
                <a:cs typeface="Arial" panose="020B0604020202020204" pitchFamily="34" charset="0"/>
              </a:rPr>
              <a:t>learn about Carl Sandburg’s poetry and hear examples of students sharing their poetry.</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does Glenis Redmond tell you about Carl Sandburg’s poetry?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do you notice about the way that the students share their poems?</a:t>
            </a:r>
          </a:p>
        </p:txBody>
      </p:sp>
      <p:sp>
        <p:nvSpPr>
          <p:cNvPr id="6" name="TextBox 5">
            <a:extLst>
              <a:ext uri="{FF2B5EF4-FFF2-40B4-BE49-F238E27FC236}">
                <a16:creationId xmlns:a16="http://schemas.microsoft.com/office/drawing/2014/main" id="{932E55A8-4884-4DF5-B7B9-572CCCE79689}"/>
              </a:ext>
            </a:extLst>
          </p:cNvPr>
          <p:cNvSpPr txBox="1"/>
          <p:nvPr/>
        </p:nvSpPr>
        <p:spPr>
          <a:xfrm>
            <a:off x="609600" y="2209800"/>
            <a:ext cx="5715000" cy="369332"/>
          </a:xfrm>
          <a:prstGeom prst="rect">
            <a:avLst/>
          </a:prstGeom>
          <a:solidFill>
            <a:schemeClr val="accent5">
              <a:lumMod val="20000"/>
              <a:lumOff val="80000"/>
            </a:schemeClr>
          </a:solidFill>
        </p:spPr>
        <p:txBody>
          <a:bodyPr wrap="square" rtlCol="0">
            <a:spAutoFit/>
          </a:bodyPr>
          <a:lstStyle/>
          <a:p>
            <a:r>
              <a:rPr lang="en-US" dirty="0">
                <a:latin typeface="Arial" panose="020B0604020202020204" pitchFamily="34" charset="0"/>
                <a:cs typeface="Arial" panose="020B0604020202020204" pitchFamily="34" charset="0"/>
              </a:rPr>
              <a:t>Write your response here….</a:t>
            </a:r>
          </a:p>
        </p:txBody>
      </p:sp>
      <p:pic>
        <p:nvPicPr>
          <p:cNvPr id="2052" name="Picture 4" descr="Black and white photograph of Carl Sandburg playing the guitar and singing to a group of 4 seated men.">
            <a:extLst>
              <a:ext uri="{FF2B5EF4-FFF2-40B4-BE49-F238E27FC236}">
                <a16:creationId xmlns:a16="http://schemas.microsoft.com/office/drawing/2014/main" id="{55CEC8C9-A579-45D2-9019-A9A338BC9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209800"/>
            <a:ext cx="3079812" cy="39430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886EE35-16DC-4863-A490-D7DC4BB64F68}"/>
              </a:ext>
            </a:extLst>
          </p:cNvPr>
          <p:cNvSpPr>
            <a:spLocks noGrp="1"/>
          </p:cNvSpPr>
          <p:nvPr>
            <p:ph type="sldNum" sz="quarter" idx="12"/>
          </p:nvPr>
        </p:nvSpPr>
        <p:spPr/>
        <p:txBody>
          <a:bodyPr/>
          <a:lstStyle/>
          <a:p>
            <a:fld id="{0E5484C9-F439-40AE-98D2-0E3724690FCE}" type="slidenum">
              <a:rPr lang="en-US" smtClean="0"/>
              <a:pPr/>
              <a:t>3</a:t>
            </a:fld>
            <a:endParaRPr lang="en-US"/>
          </a:p>
        </p:txBody>
      </p:sp>
    </p:spTree>
    <p:extLst>
      <p:ext uri="{BB962C8B-B14F-4D97-AF65-F5344CB8AC3E}">
        <p14:creationId xmlns:p14="http://schemas.microsoft.com/office/powerpoint/2010/main" val="46949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4BE1E3E-3268-4DEC-8C68-8A8BD22CE0B7}"/>
              </a:ext>
            </a:extLst>
          </p:cNvPr>
          <p:cNvSpPr/>
          <p:nvPr/>
        </p:nvSpPr>
        <p:spPr>
          <a:xfrm>
            <a:off x="457200" y="381000"/>
            <a:ext cx="10896600" cy="1938608"/>
          </a:xfrm>
          <a:prstGeom prst="rect">
            <a:avLst/>
          </a:prstGeom>
        </p:spPr>
        <p:txBody>
          <a:bodyPr wrap="square">
            <a:spAutoFit/>
          </a:bodyPr>
          <a:lstStyle/>
          <a:p>
            <a:r>
              <a:rPr lang="en-US" b="1" dirty="0">
                <a:latin typeface="Arial" panose="020B0604020202020204" pitchFamily="34" charset="0"/>
                <a:ea typeface="Times New Roman" panose="02020603050405020304" pitchFamily="18" charset="0"/>
                <a:cs typeface="Arial" panose="020B0604020202020204" pitchFamily="34" charset="0"/>
              </a:rPr>
              <a:t>Click this link</a:t>
            </a:r>
            <a:r>
              <a:rPr lang="en-US" dirty="0">
                <a:latin typeface="Arial" panose="020B0604020202020204" pitchFamily="34" charset="0"/>
                <a:ea typeface="Times New Roman" panose="02020603050405020304" pitchFamily="18" charset="0"/>
                <a:cs typeface="Arial" panose="020B0604020202020204" pitchFamily="34" charset="0"/>
              </a:rPr>
              <a:t> </a:t>
            </a:r>
            <a:r>
              <a:rPr lang="en-US" u="sng" dirty="0">
                <a:latin typeface="Arial" panose="020B0604020202020204" pitchFamily="34" charset="0"/>
                <a:cs typeface="Arial" panose="020B0604020202020204" pitchFamily="34" charset="0"/>
                <a:hlinkClick r:id="rId2"/>
              </a:rPr>
              <a:t>https://www.youtube.com/watch?v=rtnEnEqjk0E&amp;list=PLJbHvzUQw216z8zMuLfRRTPwv6vCgYeSr</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to </a:t>
            </a:r>
            <a:r>
              <a:rPr lang="en-US" dirty="0">
                <a:latin typeface="Arial" panose="020B0604020202020204" pitchFamily="34" charset="0"/>
                <a:cs typeface="Arial" panose="020B0604020202020204" pitchFamily="34" charset="0"/>
              </a:rPr>
              <a:t>watch an example of performance poetry. </a:t>
            </a:r>
          </a:p>
          <a:p>
            <a:endParaRPr lang="en-US" dirty="0">
              <a:latin typeface="Arial" panose="020B0604020202020204" pitchFamily="34" charset="0"/>
              <a:cs typeface="Arial" panose="020B0604020202020204" pitchFamily="34" charset="0"/>
            </a:endParaRPr>
          </a:p>
          <a:p>
            <a:pPr marL="742950" marR="0" lvl="1" indent="-285750">
              <a:lnSpc>
                <a:spcPct val="115000"/>
              </a:lnSpc>
              <a:spcBef>
                <a:spcPts val="0"/>
              </a:spcBef>
              <a:spcAft>
                <a:spcPts val="1000"/>
              </a:spcAft>
              <a:buFont typeface="Symbol" panose="05050102010706020507" pitchFamily="18" charset="2"/>
              <a:buChar char=""/>
            </a:pPr>
            <a:r>
              <a:rPr lang="en-US" dirty="0">
                <a:latin typeface="Arial" panose="020B0604020202020204" pitchFamily="34" charset="0"/>
                <a:ea typeface="Times New Roman" panose="02020603050405020304" pitchFamily="18" charset="0"/>
                <a:cs typeface="Arial" panose="020B0604020202020204" pitchFamily="34" charset="0"/>
              </a:rPr>
              <a:t>What do you notice about the performance? </a:t>
            </a:r>
          </a:p>
          <a:p>
            <a:pPr marL="742950" marR="0" lvl="1" indent="-285750">
              <a:lnSpc>
                <a:spcPct val="115000"/>
              </a:lnSpc>
              <a:spcBef>
                <a:spcPts val="0"/>
              </a:spcBef>
              <a:spcAft>
                <a:spcPts val="1000"/>
              </a:spcAft>
              <a:buFont typeface="Symbol" panose="05050102010706020507" pitchFamily="18" charset="2"/>
              <a:buChar char=""/>
            </a:pPr>
            <a:r>
              <a:rPr lang="en-US" dirty="0">
                <a:latin typeface="Arial" panose="020B0604020202020204" pitchFamily="34" charset="0"/>
                <a:ea typeface="Times New Roman" panose="02020603050405020304" pitchFamily="18" charset="0"/>
                <a:cs typeface="Arial" panose="020B0604020202020204" pitchFamily="34" charset="0"/>
              </a:rPr>
              <a:t>How does the body language of the speaker help you to better understand the poem?</a:t>
            </a:r>
          </a:p>
        </p:txBody>
      </p:sp>
      <p:sp>
        <p:nvSpPr>
          <p:cNvPr id="5" name="TextBox 4">
            <a:extLst>
              <a:ext uri="{FF2B5EF4-FFF2-40B4-BE49-F238E27FC236}">
                <a16:creationId xmlns:a16="http://schemas.microsoft.com/office/drawing/2014/main" id="{5ADB5AEB-37EB-4408-985F-31C2195C4E33}"/>
              </a:ext>
            </a:extLst>
          </p:cNvPr>
          <p:cNvSpPr txBox="1"/>
          <p:nvPr/>
        </p:nvSpPr>
        <p:spPr>
          <a:xfrm>
            <a:off x="838200" y="2590800"/>
            <a:ext cx="5715000" cy="369332"/>
          </a:xfrm>
          <a:prstGeom prst="rect">
            <a:avLst/>
          </a:prstGeom>
          <a:solidFill>
            <a:schemeClr val="accent5">
              <a:lumMod val="20000"/>
              <a:lumOff val="80000"/>
            </a:schemeClr>
          </a:solidFill>
        </p:spPr>
        <p:txBody>
          <a:bodyPr wrap="square" rtlCol="0">
            <a:spAutoFit/>
          </a:bodyPr>
          <a:lstStyle/>
          <a:p>
            <a:r>
              <a:rPr lang="en-US" dirty="0">
                <a:latin typeface="Arial" panose="020B0604020202020204" pitchFamily="34" charset="0"/>
                <a:cs typeface="Arial" panose="020B0604020202020204" pitchFamily="34" charset="0"/>
              </a:rPr>
              <a:t>Write your response here….</a:t>
            </a:r>
          </a:p>
        </p:txBody>
      </p:sp>
      <p:sp>
        <p:nvSpPr>
          <p:cNvPr id="4" name="Slide Number Placeholder 3">
            <a:extLst>
              <a:ext uri="{FF2B5EF4-FFF2-40B4-BE49-F238E27FC236}">
                <a16:creationId xmlns:a16="http://schemas.microsoft.com/office/drawing/2014/main" id="{8886EE35-16DC-4863-A490-D7DC4BB64F68}"/>
              </a:ext>
            </a:extLst>
          </p:cNvPr>
          <p:cNvSpPr>
            <a:spLocks noGrp="1"/>
          </p:cNvSpPr>
          <p:nvPr>
            <p:ph type="sldNum" sz="quarter" idx="12"/>
          </p:nvPr>
        </p:nvSpPr>
        <p:spPr/>
        <p:txBody>
          <a:bodyPr/>
          <a:lstStyle/>
          <a:p>
            <a:fld id="{0E5484C9-F439-40AE-98D2-0E3724690FCE}" type="slidenum">
              <a:rPr lang="en-US" smtClean="0"/>
              <a:pPr/>
              <a:t>4</a:t>
            </a:fld>
            <a:endParaRPr lang="en-US"/>
          </a:p>
        </p:txBody>
      </p:sp>
    </p:spTree>
    <p:extLst>
      <p:ext uri="{BB962C8B-B14F-4D97-AF65-F5344CB8AC3E}">
        <p14:creationId xmlns:p14="http://schemas.microsoft.com/office/powerpoint/2010/main" val="314324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1131FDDC-2076-45D1-9BA2-71C21BB35D60}"/>
              </a:ext>
            </a:extLst>
          </p:cNvPr>
          <p:cNvSpPr txBox="1"/>
          <p:nvPr/>
        </p:nvSpPr>
        <p:spPr>
          <a:xfrm>
            <a:off x="685800" y="685800"/>
            <a:ext cx="95250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Preparing to Perform</a:t>
            </a:r>
          </a:p>
        </p:txBody>
      </p:sp>
      <p:sp>
        <p:nvSpPr>
          <p:cNvPr id="3" name="TextBox 2">
            <a:extLst>
              <a:ext uri="{FF2B5EF4-FFF2-40B4-BE49-F238E27FC236}">
                <a16:creationId xmlns:a16="http://schemas.microsoft.com/office/drawing/2014/main" id="{60D3E968-E0F3-4F43-AFB4-EE3B6FFE3D46}"/>
              </a:ext>
            </a:extLst>
          </p:cNvPr>
          <p:cNvSpPr txBox="1"/>
          <p:nvPr/>
        </p:nvSpPr>
        <p:spPr>
          <a:xfrm>
            <a:off x="685800" y="1241991"/>
            <a:ext cx="5943600" cy="480131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Choose one of Carl Sandburg’s poems from the following slides or select a poem that speaks to you to perform for your teacher and classmates.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Make sure you memorize the poem, thinking about how to use your voice expressively to convey the meaning and tone of the poem.</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Think about your body language. How does that help your audience to understand the poem better?</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Practice performing your poem. Make sure you speak clearly and make eye contact to engage your audience.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Video yourself performing the poem and share with your teacher.  </a:t>
            </a:r>
          </a:p>
        </p:txBody>
      </p:sp>
      <p:pic>
        <p:nvPicPr>
          <p:cNvPr id="7" name="Picture 6" descr="Drawing of a student talking into a mic for another student that is seated.">
            <a:extLst>
              <a:ext uri="{FF2B5EF4-FFF2-40B4-BE49-F238E27FC236}">
                <a16:creationId xmlns:a16="http://schemas.microsoft.com/office/drawing/2014/main" id="{B392FCCD-346F-4F64-8ED2-F84047B8A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598190"/>
            <a:ext cx="4241006" cy="5654675"/>
          </a:xfrm>
          <a:prstGeom prst="rect">
            <a:avLst/>
          </a:prstGeom>
        </p:spPr>
      </p:pic>
      <p:sp>
        <p:nvSpPr>
          <p:cNvPr id="2" name="Slide Number Placeholder 1">
            <a:extLst>
              <a:ext uri="{FF2B5EF4-FFF2-40B4-BE49-F238E27FC236}">
                <a16:creationId xmlns:a16="http://schemas.microsoft.com/office/drawing/2014/main" id="{A2EAEC43-BBB5-4D87-B9F7-92C3B5D6166F}"/>
              </a:ext>
            </a:extLst>
          </p:cNvPr>
          <p:cNvSpPr>
            <a:spLocks noGrp="1"/>
          </p:cNvSpPr>
          <p:nvPr>
            <p:ph type="sldNum" sz="quarter" idx="12"/>
          </p:nvPr>
        </p:nvSpPr>
        <p:spPr/>
        <p:txBody>
          <a:bodyPr/>
          <a:lstStyle/>
          <a:p>
            <a:fld id="{0E5484C9-F439-40AE-98D2-0E3724690FCE}" type="slidenum">
              <a:rPr lang="en-US" smtClean="0"/>
              <a:pPr/>
              <a:t>5</a:t>
            </a:fld>
            <a:endParaRPr lang="en-US" dirty="0"/>
          </a:p>
        </p:txBody>
      </p:sp>
    </p:spTree>
    <p:extLst>
      <p:ext uri="{BB962C8B-B14F-4D97-AF65-F5344CB8AC3E}">
        <p14:creationId xmlns:p14="http://schemas.microsoft.com/office/powerpoint/2010/main" val="127088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0710D246-5E34-4533-8015-7856BBA99D13}"/>
              </a:ext>
            </a:extLst>
          </p:cNvPr>
          <p:cNvSpPr txBox="1"/>
          <p:nvPr/>
        </p:nvSpPr>
        <p:spPr>
          <a:xfrm>
            <a:off x="304800" y="417126"/>
            <a:ext cx="54864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Poem Choices by Carl Sandburg</a:t>
            </a:r>
          </a:p>
        </p:txBody>
      </p:sp>
      <p:sp>
        <p:nvSpPr>
          <p:cNvPr id="4" name="Rectangle 3">
            <a:extLst>
              <a:ext uri="{FF2B5EF4-FFF2-40B4-BE49-F238E27FC236}">
                <a16:creationId xmlns:a16="http://schemas.microsoft.com/office/drawing/2014/main" id="{C17404BA-7A80-456C-988B-927C8C201259}"/>
              </a:ext>
            </a:extLst>
          </p:cNvPr>
          <p:cNvSpPr/>
          <p:nvPr/>
        </p:nvSpPr>
        <p:spPr>
          <a:xfrm>
            <a:off x="685800" y="1366897"/>
            <a:ext cx="2667000" cy="4124206"/>
          </a:xfrm>
          <a:prstGeom prst="rect">
            <a:avLst/>
          </a:prstGeom>
          <a:solidFill>
            <a:srgbClr val="92EECB"/>
          </a:solidFill>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SOUP	</a:t>
            </a:r>
          </a:p>
          <a:p>
            <a:r>
              <a:rPr lang="en-US" sz="1400" dirty="0">
                <a:latin typeface="Arial" panose="020B0604020202020204" pitchFamily="34" charset="0"/>
                <a:ea typeface="Times New Roman" panose="02020603050405020304" pitchFamily="18" charset="0"/>
                <a:cs typeface="Arial" panose="020B0604020202020204" pitchFamily="34" charset="0"/>
              </a:rPr>
              <a:t>By Carl Sandburg</a:t>
            </a:r>
          </a:p>
          <a:p>
            <a:r>
              <a:rPr lang="en-US" sz="1400" b="1" dirty="0">
                <a:latin typeface="Arial" panose="020B0604020202020204" pitchFamily="34" charset="0"/>
                <a:ea typeface="Times New Roman" panose="02020603050405020304" pitchFamily="18" charset="0"/>
                <a:cs typeface="Arial" panose="020B0604020202020204" pitchFamily="34" charset="0"/>
              </a:rPr>
              <a:t>							 </a:t>
            </a:r>
            <a:endParaRPr lang="en-US" sz="1400" dirty="0">
              <a:latin typeface="Arial" panose="020B0604020202020204" pitchFamily="34" charset="0"/>
              <a:ea typeface="Times New Roman" panose="02020603050405020304" pitchFamily="18" charset="0"/>
              <a:cs typeface="Arial" panose="020B0604020202020204" pitchFamily="34" charset="0"/>
            </a:endParaRPr>
          </a:p>
          <a:p>
            <a:r>
              <a:rPr lang="en-US" sz="1400" dirty="0">
                <a:latin typeface="Arial" panose="020B0604020202020204" pitchFamily="34" charset="0"/>
                <a:ea typeface="Times New Roman" panose="02020603050405020304" pitchFamily="18" charset="0"/>
                <a:cs typeface="Arial" panose="020B0604020202020204" pitchFamily="34" charset="0"/>
              </a:rPr>
              <a:t>I saw a famous man eating soup.</a:t>
            </a:r>
          </a:p>
          <a:p>
            <a:pPr indent="-1828800"/>
            <a:r>
              <a:rPr lang="en-US" sz="1400" dirty="0">
                <a:latin typeface="Arial" panose="020B0604020202020204" pitchFamily="34" charset="0"/>
                <a:ea typeface="Times New Roman" panose="02020603050405020304" pitchFamily="18" charset="0"/>
                <a:cs typeface="Arial" panose="020B0604020202020204" pitchFamily="34" charset="0"/>
              </a:rPr>
              <a:t>I say he was lifting a fat broth into his mouth with a spoon.</a:t>
            </a:r>
          </a:p>
          <a:p>
            <a:pPr indent="-2286000"/>
            <a:r>
              <a:rPr lang="en-US" sz="1400" dirty="0">
                <a:latin typeface="Arial" panose="020B0604020202020204" pitchFamily="34" charset="0"/>
                <a:ea typeface="Times New Roman" panose="02020603050405020304" pitchFamily="18" charset="0"/>
                <a:cs typeface="Arial" panose="020B0604020202020204" pitchFamily="34" charset="0"/>
              </a:rPr>
              <a:t>His name was in the newspapers that day spelled out in tall black headlines</a:t>
            </a:r>
          </a:p>
          <a:p>
            <a:pPr indent="-2743200"/>
            <a:r>
              <a:rPr lang="en-US" sz="1400" dirty="0">
                <a:latin typeface="Arial" panose="020B0604020202020204" pitchFamily="34" charset="0"/>
                <a:ea typeface="Times New Roman" panose="02020603050405020304" pitchFamily="18" charset="0"/>
                <a:cs typeface="Arial" panose="020B0604020202020204" pitchFamily="34" charset="0"/>
              </a:rPr>
              <a:t>And thousands of people were talking about him.</a:t>
            </a:r>
          </a:p>
          <a:p>
            <a:pPr indent="-3200400"/>
            <a:r>
              <a:rPr lang="en-US" sz="1400" dirty="0">
                <a:latin typeface="Arial" panose="020B0604020202020204" pitchFamily="34" charset="0"/>
                <a:ea typeface="Times New Roman" panose="02020603050405020304" pitchFamily="18" charset="0"/>
                <a:cs typeface="Arial" panose="020B0604020202020204" pitchFamily="34" charset="0"/>
              </a:rPr>
              <a:t>When I saw him, he sat bending his head over a plate putting soup in his mouth </a:t>
            </a:r>
            <a:br>
              <a:rPr lang="en-US" sz="1400" dirty="0">
                <a:latin typeface="Arial" panose="020B0604020202020204" pitchFamily="34" charset="0"/>
                <a:ea typeface="Times New Roman" panose="02020603050405020304" pitchFamily="18" charset="0"/>
                <a:cs typeface="Arial" panose="020B0604020202020204" pitchFamily="34" charset="0"/>
              </a:rPr>
            </a:br>
            <a:r>
              <a:rPr lang="en-US" sz="1400" dirty="0">
                <a:latin typeface="Arial" panose="020B0604020202020204" pitchFamily="34" charset="0"/>
                <a:ea typeface="Times New Roman" panose="02020603050405020304" pitchFamily="18" charset="0"/>
                <a:cs typeface="Arial" panose="020B0604020202020204" pitchFamily="34" charset="0"/>
              </a:rPr>
              <a:t>with a spoon.</a:t>
            </a:r>
          </a:p>
          <a:p>
            <a:pPr indent="-3200400"/>
            <a:endParaRPr lang="en-US"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15ECFF2F-26DB-43DC-A224-E9D9DD8D8E91}"/>
              </a:ext>
            </a:extLst>
          </p:cNvPr>
          <p:cNvSpPr/>
          <p:nvPr/>
        </p:nvSpPr>
        <p:spPr>
          <a:xfrm>
            <a:off x="4520583" y="1366897"/>
            <a:ext cx="2514600" cy="3631763"/>
          </a:xfrm>
          <a:prstGeom prst="rect">
            <a:avLst/>
          </a:prstGeom>
          <a:solidFill>
            <a:srgbClr val="92EECB"/>
          </a:solidFill>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PRIMER LESSON</a:t>
            </a:r>
          </a:p>
          <a:p>
            <a:r>
              <a:rPr lang="en-US" sz="1400" dirty="0">
                <a:latin typeface="Arial" panose="020B0604020202020204" pitchFamily="34" charset="0"/>
                <a:ea typeface="Times New Roman" panose="02020603050405020304" pitchFamily="18" charset="0"/>
                <a:cs typeface="Arial" panose="020B0604020202020204" pitchFamily="34" charset="0"/>
              </a:rPr>
              <a:t>By Carl Sandburg </a:t>
            </a:r>
          </a:p>
          <a:p>
            <a:endParaRPr lang="en-US" sz="1400" dirty="0">
              <a:latin typeface="Arial" panose="020B0604020202020204" pitchFamily="34" charset="0"/>
              <a:ea typeface="Times New Roman" panose="02020603050405020304" pitchFamily="18" charset="0"/>
              <a:cs typeface="Arial" panose="020B0604020202020204" pitchFamily="34" charset="0"/>
            </a:endParaRPr>
          </a:p>
          <a:p>
            <a:r>
              <a:rPr lang="en-US" sz="1400" dirty="0">
                <a:latin typeface="Arial" panose="020B0604020202020204" pitchFamily="34" charset="0"/>
                <a:ea typeface="Times New Roman" panose="02020603050405020304" pitchFamily="18" charset="0"/>
                <a:cs typeface="Arial" panose="020B0604020202020204" pitchFamily="34" charset="0"/>
              </a:rPr>
              <a:t>Look out how you use proud words.</a:t>
            </a:r>
          </a:p>
          <a:p>
            <a:r>
              <a:rPr lang="en-US" sz="1400" dirty="0">
                <a:latin typeface="Arial" panose="020B0604020202020204" pitchFamily="34" charset="0"/>
                <a:ea typeface="Times New Roman" panose="02020603050405020304" pitchFamily="18" charset="0"/>
                <a:cs typeface="Arial" panose="020B0604020202020204" pitchFamily="34" charset="0"/>
              </a:rPr>
              <a:t>When you let proud words go, it is</a:t>
            </a:r>
          </a:p>
          <a:p>
            <a:r>
              <a:rPr lang="en-US" sz="1400" dirty="0">
                <a:latin typeface="Arial" panose="020B0604020202020204" pitchFamily="34" charset="0"/>
                <a:ea typeface="Times New Roman" panose="02020603050405020304" pitchFamily="18" charset="0"/>
                <a:cs typeface="Arial" panose="020B0604020202020204" pitchFamily="34" charset="0"/>
              </a:rPr>
              <a:t>Not easy to call them back.</a:t>
            </a:r>
          </a:p>
          <a:p>
            <a:r>
              <a:rPr lang="en-US" sz="1400" dirty="0">
                <a:latin typeface="Arial" panose="020B0604020202020204" pitchFamily="34" charset="0"/>
                <a:ea typeface="Times New Roman" panose="02020603050405020304" pitchFamily="18" charset="0"/>
                <a:cs typeface="Arial" panose="020B0604020202020204" pitchFamily="34" charset="0"/>
              </a:rPr>
              <a:t>They wear long boots, hard boots; they	walk off proud; they can’t hear you</a:t>
            </a:r>
          </a:p>
          <a:p>
            <a:r>
              <a:rPr lang="en-US" sz="1400" dirty="0">
                <a:latin typeface="Arial" panose="020B0604020202020204" pitchFamily="34" charset="0"/>
                <a:ea typeface="Times New Roman" panose="02020603050405020304" pitchFamily="18" charset="0"/>
                <a:cs typeface="Arial" panose="020B0604020202020204" pitchFamily="34" charset="0"/>
              </a:rPr>
              <a:t>	calling—</a:t>
            </a:r>
          </a:p>
          <a:p>
            <a:r>
              <a:rPr lang="en-US" sz="1400" dirty="0">
                <a:latin typeface="Arial" panose="020B0604020202020204" pitchFamily="34" charset="0"/>
                <a:ea typeface="Times New Roman" panose="02020603050405020304" pitchFamily="18" charset="0"/>
                <a:cs typeface="Arial" panose="020B0604020202020204" pitchFamily="34" charset="0"/>
              </a:rPr>
              <a:t>Look out how you use proud words.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72587961-C757-4808-98BB-A641CB5006E1}"/>
              </a:ext>
            </a:extLst>
          </p:cNvPr>
          <p:cNvSpPr/>
          <p:nvPr/>
        </p:nvSpPr>
        <p:spPr>
          <a:xfrm>
            <a:off x="8229600" y="1366897"/>
            <a:ext cx="2667000" cy="2523768"/>
          </a:xfrm>
          <a:prstGeom prst="rect">
            <a:avLst/>
          </a:prstGeom>
          <a:solidFill>
            <a:srgbClr val="92EECB"/>
          </a:solidFill>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SLIPPERY</a:t>
            </a:r>
          </a:p>
          <a:p>
            <a:r>
              <a:rPr lang="en-US" sz="1400" dirty="0">
                <a:latin typeface="Arial" panose="020B0604020202020204" pitchFamily="34" charset="0"/>
                <a:ea typeface="Times New Roman" panose="02020603050405020304" pitchFamily="18" charset="0"/>
                <a:cs typeface="Arial" panose="020B0604020202020204" pitchFamily="34" charset="0"/>
              </a:rPr>
              <a:t>By Carl Sandburg</a:t>
            </a:r>
            <a:endParaRPr lang="en-US" sz="1200" dirty="0">
              <a:latin typeface="Arial" panose="020B0604020202020204" pitchFamily="34" charset="0"/>
              <a:ea typeface="Times New Roman" panose="02020603050405020304" pitchFamily="18" charset="0"/>
              <a:cs typeface="Arial" panose="020B0604020202020204" pitchFamily="34" charset="0"/>
            </a:endParaRPr>
          </a:p>
          <a:p>
            <a:r>
              <a:rPr lang="en-US" b="1" dirty="0">
                <a:latin typeface="Arial" panose="020B0604020202020204" pitchFamily="34" charset="0"/>
                <a:ea typeface="Times New Roman" panose="02020603050405020304" pitchFamily="18" charset="0"/>
                <a:cs typeface="Arial" panose="020B0604020202020204" pitchFamily="34" charset="0"/>
              </a:rPr>
              <a:t> </a:t>
            </a:r>
            <a:endParaRPr lang="en-US" sz="1200" dirty="0">
              <a:latin typeface="Arial" panose="020B0604020202020204" pitchFamily="34" charset="0"/>
              <a:ea typeface="Times New Roman" panose="02020603050405020304" pitchFamily="18" charset="0"/>
              <a:cs typeface="Arial" panose="020B0604020202020204" pitchFamily="34" charset="0"/>
            </a:endParaRPr>
          </a:p>
          <a:p>
            <a:r>
              <a:rPr lang="en-US" sz="1400" dirty="0">
                <a:latin typeface="Arial" panose="020B0604020202020204" pitchFamily="34" charset="0"/>
                <a:ea typeface="Times New Roman" panose="02020603050405020304" pitchFamily="18" charset="0"/>
                <a:cs typeface="Arial" panose="020B0604020202020204" pitchFamily="34" charset="0"/>
              </a:rPr>
              <a:t>The six month child</a:t>
            </a:r>
          </a:p>
          <a:p>
            <a:r>
              <a:rPr lang="en-US" sz="1400" dirty="0">
                <a:latin typeface="Arial" panose="020B0604020202020204" pitchFamily="34" charset="0"/>
                <a:ea typeface="Times New Roman" panose="02020603050405020304" pitchFamily="18" charset="0"/>
                <a:cs typeface="Arial" panose="020B0604020202020204" pitchFamily="34" charset="0"/>
              </a:rPr>
              <a:t>Fresh from the tub</a:t>
            </a:r>
          </a:p>
          <a:p>
            <a:r>
              <a:rPr lang="en-US" sz="1400" dirty="0">
                <a:latin typeface="Arial" panose="020B0604020202020204" pitchFamily="34" charset="0"/>
                <a:ea typeface="Times New Roman" panose="02020603050405020304" pitchFamily="18" charset="0"/>
                <a:cs typeface="Arial" panose="020B0604020202020204" pitchFamily="34" charset="0"/>
              </a:rPr>
              <a:t>Wriggles in our hands.</a:t>
            </a:r>
          </a:p>
          <a:p>
            <a:r>
              <a:rPr lang="en-US" sz="1400" dirty="0">
                <a:latin typeface="Arial" panose="020B0604020202020204" pitchFamily="34" charset="0"/>
                <a:ea typeface="Times New Roman" panose="02020603050405020304" pitchFamily="18" charset="0"/>
                <a:cs typeface="Arial" panose="020B0604020202020204" pitchFamily="34" charset="0"/>
              </a:rPr>
              <a:t>This is our fish child.</a:t>
            </a:r>
          </a:p>
          <a:p>
            <a:r>
              <a:rPr lang="en-US" sz="1400" dirty="0">
                <a:latin typeface="Arial" panose="020B0604020202020204" pitchFamily="34" charset="0"/>
                <a:ea typeface="Times New Roman" panose="02020603050405020304" pitchFamily="18" charset="0"/>
                <a:cs typeface="Arial" panose="020B0604020202020204" pitchFamily="34" charset="0"/>
              </a:rPr>
              <a:t>Give her a nickname:  </a:t>
            </a:r>
            <a:br>
              <a:rPr lang="en-US" sz="1400" dirty="0">
                <a:latin typeface="Arial" panose="020B0604020202020204" pitchFamily="34" charset="0"/>
                <a:ea typeface="Times New Roman" panose="02020603050405020304" pitchFamily="18" charset="0"/>
                <a:cs typeface="Arial" panose="020B0604020202020204" pitchFamily="34" charset="0"/>
              </a:rPr>
            </a:br>
            <a:r>
              <a:rPr lang="en-US" sz="1400" dirty="0">
                <a:latin typeface="Arial" panose="020B0604020202020204" pitchFamily="34" charset="0"/>
                <a:ea typeface="Times New Roman" panose="02020603050405020304" pitchFamily="18" charset="0"/>
                <a:cs typeface="Arial" panose="020B0604020202020204" pitchFamily="34" charset="0"/>
              </a:rPr>
              <a:t>Slippery.</a:t>
            </a:r>
          </a:p>
          <a:p>
            <a:pPr algn="ctr"/>
            <a:r>
              <a:rPr lang="en-US" b="1" dirty="0">
                <a:latin typeface="Times New Roman" panose="02020603050405020304" pitchFamily="18" charset="0"/>
                <a:ea typeface="Times New Roman" panose="02020603050405020304" pitchFamily="18" charset="0"/>
              </a:rPr>
              <a:t> </a:t>
            </a:r>
          </a:p>
        </p:txBody>
      </p:sp>
      <p:sp>
        <p:nvSpPr>
          <p:cNvPr id="2" name="Slide Number Placeholder 1">
            <a:extLst>
              <a:ext uri="{FF2B5EF4-FFF2-40B4-BE49-F238E27FC236}">
                <a16:creationId xmlns:a16="http://schemas.microsoft.com/office/drawing/2014/main" id="{1C5F8BCD-50B6-45B6-9934-94ECF47C52F0}"/>
              </a:ext>
            </a:extLst>
          </p:cNvPr>
          <p:cNvSpPr>
            <a:spLocks noGrp="1"/>
          </p:cNvSpPr>
          <p:nvPr>
            <p:ph type="sldNum" sz="quarter" idx="12"/>
          </p:nvPr>
        </p:nvSpPr>
        <p:spPr/>
        <p:txBody>
          <a:bodyPr/>
          <a:lstStyle/>
          <a:p>
            <a:fld id="{0E5484C9-F439-40AE-98D2-0E3724690FCE}" type="slidenum">
              <a:rPr lang="en-US" smtClean="0"/>
              <a:pPr/>
              <a:t>6</a:t>
            </a:fld>
            <a:endParaRPr lang="en-US" dirty="0"/>
          </a:p>
        </p:txBody>
      </p:sp>
    </p:spTree>
    <p:extLst>
      <p:ext uri="{BB962C8B-B14F-4D97-AF65-F5344CB8AC3E}">
        <p14:creationId xmlns:p14="http://schemas.microsoft.com/office/powerpoint/2010/main" val="175615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0E12BB18-854F-4B8D-A5A3-B53D5DDC43A5}"/>
              </a:ext>
            </a:extLst>
          </p:cNvPr>
          <p:cNvSpPr txBox="1"/>
          <p:nvPr/>
        </p:nvSpPr>
        <p:spPr>
          <a:xfrm>
            <a:off x="527304" y="381000"/>
            <a:ext cx="8292084"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More Poem Choices by Carl Sandburg</a:t>
            </a:r>
          </a:p>
        </p:txBody>
      </p:sp>
      <p:sp>
        <p:nvSpPr>
          <p:cNvPr id="4" name="Rectangle 3">
            <a:extLst>
              <a:ext uri="{FF2B5EF4-FFF2-40B4-BE49-F238E27FC236}">
                <a16:creationId xmlns:a16="http://schemas.microsoft.com/office/drawing/2014/main" id="{A6F0B22D-22B0-41D9-8BBF-F7612AC7C23A}"/>
              </a:ext>
            </a:extLst>
          </p:cNvPr>
          <p:cNvSpPr/>
          <p:nvPr/>
        </p:nvSpPr>
        <p:spPr>
          <a:xfrm>
            <a:off x="527304" y="1393019"/>
            <a:ext cx="2971800" cy="4678204"/>
          </a:xfrm>
          <a:prstGeom prst="rect">
            <a:avLst/>
          </a:prstGeom>
          <a:solidFill>
            <a:srgbClr val="92EECB"/>
          </a:solidFill>
        </p:spPr>
        <p:txBody>
          <a:bodyPr wrap="square">
            <a:spAutoFit/>
          </a:bodyPr>
          <a:lstStyle/>
          <a:p>
            <a:r>
              <a:rPr lang="en-US" sz="2800" b="1" dirty="0">
                <a:latin typeface="Arial" panose="020B0604020202020204" pitchFamily="34" charset="0"/>
                <a:ea typeface="Times New Roman" panose="02020603050405020304" pitchFamily="18" charset="0"/>
                <a:cs typeface="Arial" panose="020B0604020202020204" pitchFamily="34" charset="0"/>
              </a:rPr>
              <a:t>STUMBLING</a:t>
            </a:r>
          </a:p>
          <a:p>
            <a:r>
              <a:rPr lang="en-US" sz="1400" dirty="0">
                <a:latin typeface="Arial" panose="020B0604020202020204" pitchFamily="34" charset="0"/>
                <a:ea typeface="Times New Roman" panose="02020603050405020304" pitchFamily="18" charset="0"/>
                <a:cs typeface="Arial" panose="020B0604020202020204" pitchFamily="34" charset="0"/>
              </a:rPr>
              <a:t>By Carl Sandburg</a:t>
            </a:r>
          </a:p>
          <a:p>
            <a:endParaRPr lang="en-US" sz="1400" dirty="0">
              <a:latin typeface="Arial" panose="020B0604020202020204" pitchFamily="34" charset="0"/>
              <a:ea typeface="Times New Roman" panose="02020603050405020304" pitchFamily="18" charset="0"/>
              <a:cs typeface="Arial" panose="020B0604020202020204" pitchFamily="34" charset="0"/>
            </a:endParaRPr>
          </a:p>
          <a:p>
            <a:r>
              <a:rPr lang="en-US" sz="1400" dirty="0">
                <a:latin typeface="Arial" panose="020B0604020202020204" pitchFamily="34" charset="0"/>
                <a:ea typeface="Times New Roman" panose="02020603050405020304" pitchFamily="18" charset="0"/>
                <a:cs typeface="Arial" panose="020B0604020202020204" pitchFamily="34" charset="0"/>
              </a:rPr>
              <a:t>Stumbling is where you walk and find you are not walking</a:t>
            </a:r>
          </a:p>
          <a:p>
            <a:r>
              <a:rPr lang="en-US" sz="1400" dirty="0">
                <a:latin typeface="Arial" panose="020B0604020202020204" pitchFamily="34" charset="0"/>
                <a:ea typeface="Times New Roman" panose="02020603050405020304" pitchFamily="18" charset="0"/>
                <a:cs typeface="Arial" panose="020B0604020202020204" pitchFamily="34" charset="0"/>
              </a:rPr>
              <a:t>Stumbling is where you find yourself spread on the ground, instead of standing on your feet</a:t>
            </a:r>
          </a:p>
          <a:p>
            <a:r>
              <a:rPr lang="en-US" sz="1400" dirty="0">
                <a:latin typeface="Arial" panose="020B0604020202020204" pitchFamily="34" charset="0"/>
                <a:ea typeface="Times New Roman" panose="02020603050405020304" pitchFamily="18" charset="0"/>
                <a:cs typeface="Arial" panose="020B0604020202020204" pitchFamily="34" charset="0"/>
              </a:rPr>
              <a:t>Stumbling is where your feet try to make a fool of you</a:t>
            </a:r>
          </a:p>
          <a:p>
            <a:r>
              <a:rPr lang="en-US" sz="1400" dirty="0">
                <a:latin typeface="Arial" panose="020B0604020202020204" pitchFamily="34" charset="0"/>
                <a:ea typeface="Times New Roman" panose="02020603050405020304" pitchFamily="18" charset="0"/>
                <a:cs typeface="Arial" panose="020B0604020202020204" pitchFamily="34" charset="0"/>
              </a:rPr>
              <a:t>Stumbling is to go where you are not looking when you mean to go where you are looking   </a:t>
            </a:r>
          </a:p>
          <a:p>
            <a:r>
              <a:rPr lang="en-US" sz="1400" dirty="0">
                <a:latin typeface="Arial" panose="020B0604020202020204" pitchFamily="34" charset="0"/>
                <a:ea typeface="Times New Roman" panose="02020603050405020304" pitchFamily="18" charset="0"/>
                <a:cs typeface="Arial" panose="020B0604020202020204" pitchFamily="34" charset="0"/>
              </a:rPr>
              <a:t>Stumbling is to get your feet mixed so you go down</a:t>
            </a:r>
          </a:p>
          <a:p>
            <a:r>
              <a:rPr lang="en-US" sz="1400" dirty="0">
                <a:latin typeface="Arial" panose="020B0604020202020204" pitchFamily="34" charset="0"/>
                <a:ea typeface="Times New Roman" panose="02020603050405020304" pitchFamily="18" charset="0"/>
                <a:cs typeface="Arial" panose="020B0604020202020204" pitchFamily="34" charset="0"/>
              </a:rPr>
              <a:t>Stumblers are two kinds, those who come up quick and those who say, "Where am I?"</a:t>
            </a:r>
          </a:p>
          <a:p>
            <a:r>
              <a:rPr lang="en-US" sz="1400" dirty="0">
                <a:latin typeface="Arial" panose="020B0604020202020204" pitchFamily="34" charset="0"/>
                <a:ea typeface="Times New Roman" panose="02020603050405020304" pitchFamily="18" charset="0"/>
                <a:cs typeface="Arial" panose="020B0604020202020204" pitchFamily="34" charset="0"/>
              </a:rPr>
              <a:t>If you never want to stumble, be a fish or a bird.</a:t>
            </a:r>
          </a:p>
        </p:txBody>
      </p:sp>
      <p:sp>
        <p:nvSpPr>
          <p:cNvPr id="6" name="Rectangle 5">
            <a:extLst>
              <a:ext uri="{FF2B5EF4-FFF2-40B4-BE49-F238E27FC236}">
                <a16:creationId xmlns:a16="http://schemas.microsoft.com/office/drawing/2014/main" id="{01D1F2A5-BD14-4B25-B1BF-8AC0847F7257}"/>
              </a:ext>
            </a:extLst>
          </p:cNvPr>
          <p:cNvSpPr/>
          <p:nvPr/>
        </p:nvSpPr>
        <p:spPr>
          <a:xfrm>
            <a:off x="4673346" y="1393019"/>
            <a:ext cx="2667000" cy="4493538"/>
          </a:xfrm>
          <a:prstGeom prst="rect">
            <a:avLst/>
          </a:prstGeom>
          <a:solidFill>
            <a:srgbClr val="92EECB"/>
          </a:solidFill>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JOY	</a:t>
            </a:r>
            <a:r>
              <a:rPr lang="en-US" sz="1400" b="1" dirty="0">
                <a:latin typeface="Arial" panose="020B0604020202020204" pitchFamily="34" charset="0"/>
                <a:ea typeface="Times New Roman" panose="02020603050405020304" pitchFamily="18" charset="0"/>
                <a:cs typeface="Arial" panose="020B0604020202020204" pitchFamily="34" charset="0"/>
              </a:rPr>
              <a:t>							</a:t>
            </a:r>
          </a:p>
          <a:p>
            <a:r>
              <a:rPr lang="en-US" sz="1400" dirty="0">
                <a:latin typeface="Arial" panose="020B0604020202020204" pitchFamily="34" charset="0"/>
                <a:ea typeface="Times New Roman" panose="02020603050405020304" pitchFamily="18" charset="0"/>
                <a:cs typeface="Arial" panose="020B0604020202020204" pitchFamily="34" charset="0"/>
              </a:rPr>
              <a:t>By Carl Sandburg</a:t>
            </a:r>
          </a:p>
          <a:p>
            <a:r>
              <a:rPr lang="en-US" sz="1400" b="1" dirty="0">
                <a:latin typeface="Arial" panose="020B0604020202020204" pitchFamily="34" charset="0"/>
                <a:ea typeface="Times New Roman" panose="02020603050405020304" pitchFamily="18" charset="0"/>
                <a:cs typeface="Arial" panose="020B0604020202020204" pitchFamily="34" charset="0"/>
              </a:rPr>
              <a:t>		</a:t>
            </a:r>
            <a:endParaRPr lang="en-US" sz="1400" dirty="0">
              <a:latin typeface="Arial" panose="020B0604020202020204" pitchFamily="34" charset="0"/>
              <a:ea typeface="Times New Roman" panose="02020603050405020304" pitchFamily="18" charset="0"/>
              <a:cs typeface="Arial" panose="020B0604020202020204" pitchFamily="34" charset="0"/>
            </a:endParaRPr>
          </a:p>
          <a:p>
            <a:r>
              <a:rPr lang="en-US" sz="1400" dirty="0">
                <a:latin typeface="Arial" panose="020B0604020202020204" pitchFamily="34" charset="0"/>
                <a:ea typeface="Times New Roman" panose="02020603050405020304" pitchFamily="18" charset="0"/>
                <a:cs typeface="Arial" panose="020B0604020202020204" pitchFamily="34" charset="0"/>
              </a:rPr>
              <a:t>Let a joy keep you</a:t>
            </a:r>
          </a:p>
          <a:p>
            <a:r>
              <a:rPr lang="en-US" sz="1400" dirty="0">
                <a:latin typeface="Arial" panose="020B0604020202020204" pitchFamily="34" charset="0"/>
                <a:ea typeface="Times New Roman" panose="02020603050405020304" pitchFamily="18" charset="0"/>
                <a:cs typeface="Arial" panose="020B0604020202020204" pitchFamily="34" charset="0"/>
              </a:rPr>
              <a:t>Reach out your hands and take it when it runs by</a:t>
            </a:r>
          </a:p>
          <a:p>
            <a:r>
              <a:rPr lang="en-US" sz="1400" dirty="0">
                <a:latin typeface="Arial" panose="020B0604020202020204" pitchFamily="34" charset="0"/>
                <a:ea typeface="Times New Roman" panose="02020603050405020304" pitchFamily="18" charset="0"/>
                <a:cs typeface="Arial" panose="020B0604020202020204" pitchFamily="34" charset="0"/>
              </a:rPr>
              <a:t>As the Apache dancer clutches his woman</a:t>
            </a:r>
          </a:p>
          <a:p>
            <a:r>
              <a:rPr lang="en-US" sz="1400" dirty="0">
                <a:latin typeface="Arial" panose="020B0604020202020204" pitchFamily="34" charset="0"/>
                <a:ea typeface="Times New Roman" panose="02020603050405020304" pitchFamily="18" charset="0"/>
                <a:cs typeface="Arial" panose="020B0604020202020204" pitchFamily="34" charset="0"/>
              </a:rPr>
              <a:t>I have seen them live long and laugh loud</a:t>
            </a:r>
          </a:p>
          <a:p>
            <a:r>
              <a:rPr lang="en-US" sz="1400" dirty="0">
                <a:latin typeface="Arial" panose="020B0604020202020204" pitchFamily="34" charset="0"/>
                <a:ea typeface="Times New Roman" panose="02020603050405020304" pitchFamily="18" charset="0"/>
                <a:cs typeface="Arial" panose="020B0604020202020204" pitchFamily="34" charset="0"/>
              </a:rPr>
              <a:t>Sent on singing, singing</a:t>
            </a:r>
          </a:p>
          <a:p>
            <a:r>
              <a:rPr lang="en-US" sz="1400" dirty="0">
                <a:latin typeface="Arial" panose="020B0604020202020204" pitchFamily="34" charset="0"/>
                <a:ea typeface="Times New Roman" panose="02020603050405020304" pitchFamily="18" charset="0"/>
                <a:cs typeface="Arial" panose="020B0604020202020204" pitchFamily="34" charset="0"/>
              </a:rPr>
              <a:t>Smashed to the heart under the ribs with a terrible love</a:t>
            </a:r>
          </a:p>
          <a:p>
            <a:r>
              <a:rPr lang="en-US" sz="1400" dirty="0">
                <a:latin typeface="Arial" panose="020B0604020202020204" pitchFamily="34" charset="0"/>
                <a:ea typeface="Times New Roman" panose="02020603050405020304" pitchFamily="18" charset="0"/>
                <a:cs typeface="Arial" panose="020B0604020202020204" pitchFamily="34" charset="0"/>
              </a:rPr>
              <a:t>Joy always</a:t>
            </a:r>
          </a:p>
          <a:p>
            <a:r>
              <a:rPr lang="en-US" sz="1400" dirty="0">
                <a:latin typeface="Arial" panose="020B0604020202020204" pitchFamily="34" charset="0"/>
                <a:ea typeface="Times New Roman" panose="02020603050405020304" pitchFamily="18" charset="0"/>
                <a:cs typeface="Arial" panose="020B0604020202020204" pitchFamily="34" charset="0"/>
              </a:rPr>
              <a:t>		Joy everywhere-</a:t>
            </a:r>
          </a:p>
          <a:p>
            <a:r>
              <a:rPr lang="en-US" sz="1400" dirty="0">
                <a:latin typeface="Arial" panose="020B0604020202020204" pitchFamily="34" charset="0"/>
                <a:ea typeface="Times New Roman" panose="02020603050405020304" pitchFamily="18" charset="0"/>
                <a:cs typeface="Arial" panose="020B0604020202020204" pitchFamily="34" charset="0"/>
              </a:rPr>
              <a:t>		Let joy kill you!</a:t>
            </a:r>
          </a:p>
          <a:p>
            <a:pPr>
              <a:spcBef>
                <a:spcPts val="1200"/>
              </a:spcBef>
              <a:spcAft>
                <a:spcPts val="300"/>
              </a:spcAft>
            </a:pPr>
            <a:r>
              <a:rPr lang="en-US" sz="1400" i="1" dirty="0">
                <a:latin typeface="Arial" panose="020B0604020202020204" pitchFamily="34" charset="0"/>
                <a:ea typeface="Times New Roman" panose="02020603050405020304" pitchFamily="18" charset="0"/>
                <a:cs typeface="Arial" panose="020B0604020202020204" pitchFamily="34" charset="0"/>
              </a:rPr>
              <a:t>Keep away from the little deaths</a:t>
            </a:r>
          </a:p>
        </p:txBody>
      </p:sp>
      <p:sp>
        <p:nvSpPr>
          <p:cNvPr id="5" name="Rectangle 4">
            <a:extLst>
              <a:ext uri="{FF2B5EF4-FFF2-40B4-BE49-F238E27FC236}">
                <a16:creationId xmlns:a16="http://schemas.microsoft.com/office/drawing/2014/main" id="{5271388E-2254-47BD-954C-43BC4B68595E}"/>
              </a:ext>
            </a:extLst>
          </p:cNvPr>
          <p:cNvSpPr/>
          <p:nvPr/>
        </p:nvSpPr>
        <p:spPr>
          <a:xfrm>
            <a:off x="8489435" y="1393019"/>
            <a:ext cx="2743200" cy="3693319"/>
          </a:xfrm>
          <a:prstGeom prst="rect">
            <a:avLst/>
          </a:prstGeom>
          <a:solidFill>
            <a:srgbClr val="92EECB"/>
          </a:solidFill>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MANNERS	</a:t>
            </a:r>
            <a:r>
              <a:rPr lang="en-US" sz="1400" b="1" dirty="0">
                <a:latin typeface="Arial" panose="020B0604020202020204" pitchFamily="34" charset="0"/>
                <a:ea typeface="Times New Roman" panose="02020603050405020304" pitchFamily="18" charset="0"/>
                <a:cs typeface="Arial" panose="020B0604020202020204" pitchFamily="34" charset="0"/>
              </a:rPr>
              <a:t>						</a:t>
            </a:r>
          </a:p>
          <a:p>
            <a:r>
              <a:rPr lang="en-US" sz="1400" dirty="0">
                <a:latin typeface="Arial" panose="020B0604020202020204" pitchFamily="34" charset="0"/>
                <a:ea typeface="Times New Roman" panose="02020603050405020304" pitchFamily="18" charset="0"/>
                <a:cs typeface="Arial" panose="020B0604020202020204" pitchFamily="34" charset="0"/>
              </a:rPr>
              <a:t>By Carl Sandburg</a:t>
            </a:r>
          </a:p>
          <a:p>
            <a:r>
              <a:rPr lang="en-US" sz="1400" dirty="0">
                <a:latin typeface="Arial" panose="020B0604020202020204" pitchFamily="34" charset="0"/>
                <a:ea typeface="Times New Roman" panose="02020603050405020304" pitchFamily="18" charset="0"/>
                <a:cs typeface="Arial" panose="020B0604020202020204" pitchFamily="34" charset="0"/>
              </a:rPr>
              <a:t>Manners is how to behave Manners is when you know how to eat without being bashful</a:t>
            </a:r>
          </a:p>
          <a:p>
            <a:r>
              <a:rPr lang="en-US" sz="1400" dirty="0">
                <a:latin typeface="Arial" panose="020B0604020202020204" pitchFamily="34" charset="0"/>
                <a:ea typeface="Times New Roman" panose="02020603050405020304" pitchFamily="18" charset="0"/>
                <a:cs typeface="Arial" panose="020B0604020202020204" pitchFamily="34" charset="0"/>
              </a:rPr>
              <a:t>Manners is not afraid of what you are wearing</a:t>
            </a:r>
          </a:p>
          <a:p>
            <a:r>
              <a:rPr lang="en-US" sz="1400" dirty="0">
                <a:latin typeface="Arial" panose="020B0604020202020204" pitchFamily="34" charset="0"/>
                <a:ea typeface="Times New Roman" panose="02020603050405020304" pitchFamily="18" charset="0"/>
                <a:cs typeface="Arial" panose="020B0604020202020204" pitchFamily="34" charset="0"/>
              </a:rPr>
              <a:t>Manners is like a man tips his hat when he meets a lady</a:t>
            </a:r>
          </a:p>
          <a:p>
            <a:r>
              <a:rPr lang="en-US" sz="1400" dirty="0">
                <a:latin typeface="Arial" panose="020B0604020202020204" pitchFamily="34" charset="0"/>
                <a:ea typeface="Times New Roman" panose="02020603050405020304" pitchFamily="18" charset="0"/>
                <a:cs typeface="Arial" panose="020B0604020202020204" pitchFamily="34" charset="0"/>
              </a:rPr>
              <a:t>Manners is "EXUSE ME" OR "I BEG YOUR PARDON" instead of…</a:t>
            </a:r>
          </a:p>
          <a:p>
            <a:r>
              <a:rPr lang="en-US" sz="1400" dirty="0">
                <a:latin typeface="Arial" panose="020B0604020202020204" pitchFamily="34" charset="0"/>
                <a:ea typeface="Times New Roman" panose="02020603050405020304" pitchFamily="18" charset="0"/>
                <a:cs typeface="Arial" panose="020B0604020202020204" pitchFamily="34" charset="0"/>
              </a:rPr>
              <a:t>"HOW DO YOU GET THERE?" OR "I'LL KNOCK YOUR BLOCK OFF."</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a:extLst>
              <a:ext uri="{FF2B5EF4-FFF2-40B4-BE49-F238E27FC236}">
                <a16:creationId xmlns:a16="http://schemas.microsoft.com/office/drawing/2014/main" id="{1C5F8BCD-50B6-45B6-9934-94ECF47C52F0}"/>
              </a:ext>
            </a:extLst>
          </p:cNvPr>
          <p:cNvSpPr>
            <a:spLocks noGrp="1"/>
          </p:cNvSpPr>
          <p:nvPr>
            <p:ph type="sldNum" sz="quarter" idx="12"/>
          </p:nvPr>
        </p:nvSpPr>
        <p:spPr/>
        <p:txBody>
          <a:bodyPr/>
          <a:lstStyle/>
          <a:p>
            <a:fld id="{0E5484C9-F439-40AE-98D2-0E3724690FCE}" type="slidenum">
              <a:rPr lang="en-US" smtClean="0"/>
              <a:pPr/>
              <a:t>7</a:t>
            </a:fld>
            <a:endParaRPr lang="en-US" dirty="0"/>
          </a:p>
        </p:txBody>
      </p:sp>
    </p:spTree>
    <p:extLst>
      <p:ext uri="{BB962C8B-B14F-4D97-AF65-F5344CB8AC3E}">
        <p14:creationId xmlns:p14="http://schemas.microsoft.com/office/powerpoint/2010/main" val="20283685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3083</TotalTime>
  <Words>508</Words>
  <Application>Microsoft Office PowerPoint</Application>
  <PresentationFormat>Widescreen</PresentationFormat>
  <Paragraphs>96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Cambria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Persuasian Poems</dc:title>
  <dc:subject>Lesson Plan for MS and HS</dc:subject>
  <dc:creator>Carl Sandburg Home NHS</dc:creator>
  <cp:keywords>education, Carl Sandburg, writing</cp:keywords>
  <cp:lastModifiedBy>Perschall, Sarah</cp:lastModifiedBy>
  <cp:revision>157</cp:revision>
  <dcterms:created xsi:type="dcterms:W3CDTF">2012-10-09T20:11:17Z</dcterms:created>
  <dcterms:modified xsi:type="dcterms:W3CDTF">2020-07-29T14:12:18Z</dcterms:modified>
</cp:coreProperties>
</file>